
<file path=[Content_Types].xml><?xml version="1.0" encoding="utf-8"?>
<Types xmlns="http://schemas.openxmlformats.org/package/2006/content-types">
  <Default Extension="bin" ContentType="application/vnd.openxmlformats-officedocument.oleObject"/>
  <Default Extension="png" ContentType="image/png"/>
  <Default Extension="wmf" ContentType="image/x-wmf"/>
  <Default Extension="jpeg" ContentType="image/jpeg"/>
  <Default Extension="rels" ContentType="application/vnd.openxmlformats-package.relationships+xml"/>
  <Default Extension="xml" ContentType="application/xml"/>
  <Default Extension="ti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115" y="2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media/image1.tif>
</file>

<file path=ppt/media/image2.wmf>
</file>

<file path=ppt/media/image3.tif>
</file>

<file path=ppt/media/image4.tif>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5FE71A-B98F-49E4-9902-3F70ED27765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090C0117-240E-472C-B484-04979DD09B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F42D32C4-719C-443B-8C19-42BC6CB3296C}"/>
              </a:ext>
            </a:extLst>
          </p:cNvPr>
          <p:cNvSpPr>
            <a:spLocks noGrp="1"/>
          </p:cNvSpPr>
          <p:nvPr>
            <p:ph type="dt" sz="half" idx="10"/>
          </p:nvPr>
        </p:nvSpPr>
        <p:spPr/>
        <p:txBody>
          <a:bodyPr/>
          <a:lstStyle/>
          <a:p>
            <a:fld id="{32CD6A23-B9AC-4404-84DE-810EC6B644ED}"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2480E761-AF69-494F-835E-59E5A958170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C98FBFA-AAAD-4E2B-8615-288BA7059B0C}"/>
              </a:ext>
            </a:extLst>
          </p:cNvPr>
          <p:cNvSpPr>
            <a:spLocks noGrp="1"/>
          </p:cNvSpPr>
          <p:nvPr>
            <p:ph type="sldNum" sz="quarter" idx="12"/>
          </p:nvPr>
        </p:nvSpPr>
        <p:spPr/>
        <p:txBody>
          <a:body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477868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1D0048-8EE3-41B9-ACA7-15FF13BF294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CAFF1F5-7C0C-4C94-A486-331F6AF127AF}"/>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46229CE-0113-40AD-B522-6D01063BF25E}"/>
              </a:ext>
            </a:extLst>
          </p:cNvPr>
          <p:cNvSpPr>
            <a:spLocks noGrp="1"/>
          </p:cNvSpPr>
          <p:nvPr>
            <p:ph type="dt" sz="half" idx="10"/>
          </p:nvPr>
        </p:nvSpPr>
        <p:spPr/>
        <p:txBody>
          <a:bodyPr/>
          <a:lstStyle/>
          <a:p>
            <a:fld id="{32CD6A23-B9AC-4404-84DE-810EC6B644ED}"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50B24D62-8B5C-4239-B471-FFEDCE1CE05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1D3BB41-4B39-4E99-BABD-D5FBC8890530}"/>
              </a:ext>
            </a:extLst>
          </p:cNvPr>
          <p:cNvSpPr>
            <a:spLocks noGrp="1"/>
          </p:cNvSpPr>
          <p:nvPr>
            <p:ph type="sldNum" sz="quarter" idx="12"/>
          </p:nvPr>
        </p:nvSpPr>
        <p:spPr/>
        <p:txBody>
          <a:body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689939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A3A4FF4-4525-46EF-8B7B-6A203C3ADC6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9215342-4830-4ED2-B39C-73FA38B7BCB4}"/>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4E38C14-B8D9-40EB-A340-0A05D0145287}"/>
              </a:ext>
            </a:extLst>
          </p:cNvPr>
          <p:cNvSpPr>
            <a:spLocks noGrp="1"/>
          </p:cNvSpPr>
          <p:nvPr>
            <p:ph type="dt" sz="half" idx="10"/>
          </p:nvPr>
        </p:nvSpPr>
        <p:spPr/>
        <p:txBody>
          <a:bodyPr/>
          <a:lstStyle/>
          <a:p>
            <a:fld id="{32CD6A23-B9AC-4404-84DE-810EC6B644ED}"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4E7B70FD-D910-4B4C-A7A3-CFBDB431F9A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1DAE309-AC41-430C-82F5-0B50752943DC}"/>
              </a:ext>
            </a:extLst>
          </p:cNvPr>
          <p:cNvSpPr>
            <a:spLocks noGrp="1"/>
          </p:cNvSpPr>
          <p:nvPr>
            <p:ph type="sldNum" sz="quarter" idx="12"/>
          </p:nvPr>
        </p:nvSpPr>
        <p:spPr/>
        <p:txBody>
          <a:body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1821183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F0D4DD-A467-4F3F-869F-BC03ED666B5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DA3F7D5-4FA1-438D-9FC9-F717FFC8A864}"/>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9C96EDB-BCA3-4AC7-B533-4EA3B7165F61}"/>
              </a:ext>
            </a:extLst>
          </p:cNvPr>
          <p:cNvSpPr>
            <a:spLocks noGrp="1"/>
          </p:cNvSpPr>
          <p:nvPr>
            <p:ph type="dt" sz="half" idx="10"/>
          </p:nvPr>
        </p:nvSpPr>
        <p:spPr/>
        <p:txBody>
          <a:bodyPr/>
          <a:lstStyle/>
          <a:p>
            <a:fld id="{32CD6A23-B9AC-4404-84DE-810EC6B644ED}"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E69B9FD3-6DDF-4694-8A9E-A12377E0D5A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82FF7F2-05B5-450B-A703-E92C16906A82}"/>
              </a:ext>
            </a:extLst>
          </p:cNvPr>
          <p:cNvSpPr>
            <a:spLocks noGrp="1"/>
          </p:cNvSpPr>
          <p:nvPr>
            <p:ph type="sldNum" sz="quarter" idx="12"/>
          </p:nvPr>
        </p:nvSpPr>
        <p:spPr/>
        <p:txBody>
          <a:body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39624454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98377E-D9A6-47F8-BA39-FDCF150BB453}"/>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CF434B2-5BB9-42C0-98B0-0BE503E5155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33AFE6E6-6598-494D-B686-1C98E0809C36}"/>
              </a:ext>
            </a:extLst>
          </p:cNvPr>
          <p:cNvSpPr>
            <a:spLocks noGrp="1"/>
          </p:cNvSpPr>
          <p:nvPr>
            <p:ph type="dt" sz="half" idx="10"/>
          </p:nvPr>
        </p:nvSpPr>
        <p:spPr/>
        <p:txBody>
          <a:bodyPr/>
          <a:lstStyle/>
          <a:p>
            <a:fld id="{32CD6A23-B9AC-4404-84DE-810EC6B644ED}"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2083DD6D-67A6-41A1-94C7-A15DA39C0DA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B8398CC-3DE7-41B2-A5E3-C771A05C8C73}"/>
              </a:ext>
            </a:extLst>
          </p:cNvPr>
          <p:cNvSpPr>
            <a:spLocks noGrp="1"/>
          </p:cNvSpPr>
          <p:nvPr>
            <p:ph type="sldNum" sz="quarter" idx="12"/>
          </p:nvPr>
        </p:nvSpPr>
        <p:spPr/>
        <p:txBody>
          <a:body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2359658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37BE13-D900-4D54-97B0-A70D32D45C3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0D35550-976F-40DF-AD84-15347A519E52}"/>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01C7DB1C-8B09-496F-AA43-B6A5E0A7B9D2}"/>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C0E779E3-15BB-4ABB-B5EC-A71B59464D15}"/>
              </a:ext>
            </a:extLst>
          </p:cNvPr>
          <p:cNvSpPr>
            <a:spLocks noGrp="1"/>
          </p:cNvSpPr>
          <p:nvPr>
            <p:ph type="dt" sz="half" idx="10"/>
          </p:nvPr>
        </p:nvSpPr>
        <p:spPr/>
        <p:txBody>
          <a:bodyPr/>
          <a:lstStyle/>
          <a:p>
            <a:fld id="{32CD6A23-B9AC-4404-84DE-810EC6B644ED}" type="datetimeFigureOut">
              <a:rPr lang="zh-CN" altLang="en-US" smtClean="0"/>
              <a:t>2018/5/2</a:t>
            </a:fld>
            <a:endParaRPr lang="zh-CN" altLang="en-US"/>
          </a:p>
        </p:txBody>
      </p:sp>
      <p:sp>
        <p:nvSpPr>
          <p:cNvPr id="6" name="页脚占位符 5">
            <a:extLst>
              <a:ext uri="{FF2B5EF4-FFF2-40B4-BE49-F238E27FC236}">
                <a16:creationId xmlns:a16="http://schemas.microsoft.com/office/drawing/2014/main" id="{8AB507C1-1FBF-482F-82E3-FE38F0528D1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DF7EB28-A192-46C5-8514-EB7BF3565774}"/>
              </a:ext>
            </a:extLst>
          </p:cNvPr>
          <p:cNvSpPr>
            <a:spLocks noGrp="1"/>
          </p:cNvSpPr>
          <p:nvPr>
            <p:ph type="sldNum" sz="quarter" idx="12"/>
          </p:nvPr>
        </p:nvSpPr>
        <p:spPr/>
        <p:txBody>
          <a:body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1165752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D17263-4C1B-4D9A-A3FA-0B95805BF4F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96BF9A7-A841-470D-B6DE-5052748C9D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7EFCAA78-BAF1-42A0-80B5-385A8099BD0C}"/>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B4F6CE74-4774-4392-85CA-487C6A3795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6B751F93-FB64-409A-849F-2C3EA3DEE353}"/>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BC6C46BC-AC77-4D33-9909-FB826F46F4ED}"/>
              </a:ext>
            </a:extLst>
          </p:cNvPr>
          <p:cNvSpPr>
            <a:spLocks noGrp="1"/>
          </p:cNvSpPr>
          <p:nvPr>
            <p:ph type="dt" sz="half" idx="10"/>
          </p:nvPr>
        </p:nvSpPr>
        <p:spPr/>
        <p:txBody>
          <a:bodyPr/>
          <a:lstStyle/>
          <a:p>
            <a:fld id="{32CD6A23-B9AC-4404-84DE-810EC6B644ED}" type="datetimeFigureOut">
              <a:rPr lang="zh-CN" altLang="en-US" smtClean="0"/>
              <a:t>2018/5/2</a:t>
            </a:fld>
            <a:endParaRPr lang="zh-CN" altLang="en-US"/>
          </a:p>
        </p:txBody>
      </p:sp>
      <p:sp>
        <p:nvSpPr>
          <p:cNvPr id="8" name="页脚占位符 7">
            <a:extLst>
              <a:ext uri="{FF2B5EF4-FFF2-40B4-BE49-F238E27FC236}">
                <a16:creationId xmlns:a16="http://schemas.microsoft.com/office/drawing/2014/main" id="{A40C80D8-2BE1-424D-A799-312B281A2DA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5702F2A-E81B-419A-AA96-C4B735D11B50}"/>
              </a:ext>
            </a:extLst>
          </p:cNvPr>
          <p:cNvSpPr>
            <a:spLocks noGrp="1"/>
          </p:cNvSpPr>
          <p:nvPr>
            <p:ph type="sldNum" sz="quarter" idx="12"/>
          </p:nvPr>
        </p:nvSpPr>
        <p:spPr/>
        <p:txBody>
          <a:body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1262365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C071F2-1A7C-4B9C-963B-C091C958D6E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C7115CB-8A53-472B-8169-A953027FE79A}"/>
              </a:ext>
            </a:extLst>
          </p:cNvPr>
          <p:cNvSpPr>
            <a:spLocks noGrp="1"/>
          </p:cNvSpPr>
          <p:nvPr>
            <p:ph type="dt" sz="half" idx="10"/>
          </p:nvPr>
        </p:nvSpPr>
        <p:spPr/>
        <p:txBody>
          <a:bodyPr/>
          <a:lstStyle/>
          <a:p>
            <a:fld id="{32CD6A23-B9AC-4404-84DE-810EC6B644ED}" type="datetimeFigureOut">
              <a:rPr lang="zh-CN" altLang="en-US" smtClean="0"/>
              <a:t>2018/5/2</a:t>
            </a:fld>
            <a:endParaRPr lang="zh-CN" altLang="en-US"/>
          </a:p>
        </p:txBody>
      </p:sp>
      <p:sp>
        <p:nvSpPr>
          <p:cNvPr id="4" name="页脚占位符 3">
            <a:extLst>
              <a:ext uri="{FF2B5EF4-FFF2-40B4-BE49-F238E27FC236}">
                <a16:creationId xmlns:a16="http://schemas.microsoft.com/office/drawing/2014/main" id="{CB15EAEC-A354-4D47-91A1-A63CD4A70DD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1433B7B-4F33-44AA-9DAF-CE280575AC4F}"/>
              </a:ext>
            </a:extLst>
          </p:cNvPr>
          <p:cNvSpPr>
            <a:spLocks noGrp="1"/>
          </p:cNvSpPr>
          <p:nvPr>
            <p:ph type="sldNum" sz="quarter" idx="12"/>
          </p:nvPr>
        </p:nvSpPr>
        <p:spPr/>
        <p:txBody>
          <a:body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3660451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EF70DA5-0A79-478E-AEF4-66634D85CAAF}"/>
              </a:ext>
            </a:extLst>
          </p:cNvPr>
          <p:cNvSpPr>
            <a:spLocks noGrp="1"/>
          </p:cNvSpPr>
          <p:nvPr>
            <p:ph type="dt" sz="half" idx="10"/>
          </p:nvPr>
        </p:nvSpPr>
        <p:spPr/>
        <p:txBody>
          <a:bodyPr/>
          <a:lstStyle/>
          <a:p>
            <a:fld id="{32CD6A23-B9AC-4404-84DE-810EC6B644ED}" type="datetimeFigureOut">
              <a:rPr lang="zh-CN" altLang="en-US" smtClean="0"/>
              <a:t>2018/5/2</a:t>
            </a:fld>
            <a:endParaRPr lang="zh-CN" altLang="en-US"/>
          </a:p>
        </p:txBody>
      </p:sp>
      <p:sp>
        <p:nvSpPr>
          <p:cNvPr id="3" name="页脚占位符 2">
            <a:extLst>
              <a:ext uri="{FF2B5EF4-FFF2-40B4-BE49-F238E27FC236}">
                <a16:creationId xmlns:a16="http://schemas.microsoft.com/office/drawing/2014/main" id="{F775E434-2FE5-40F9-8A49-04160A9ECD4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CECF8166-046D-49D5-A1F2-4BF0FAB02DBA}"/>
              </a:ext>
            </a:extLst>
          </p:cNvPr>
          <p:cNvSpPr>
            <a:spLocks noGrp="1"/>
          </p:cNvSpPr>
          <p:nvPr>
            <p:ph type="sldNum" sz="quarter" idx="12"/>
          </p:nvPr>
        </p:nvSpPr>
        <p:spPr/>
        <p:txBody>
          <a:body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3980982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B3BD70-02AB-4407-AD5B-F898AF38468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C36CE55E-01E0-4DE2-B623-C7284D3193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A28AEF96-BA97-4F70-8650-01E4331358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A3101882-F243-43B7-A834-96CF0D98B97A}"/>
              </a:ext>
            </a:extLst>
          </p:cNvPr>
          <p:cNvSpPr>
            <a:spLocks noGrp="1"/>
          </p:cNvSpPr>
          <p:nvPr>
            <p:ph type="dt" sz="half" idx="10"/>
          </p:nvPr>
        </p:nvSpPr>
        <p:spPr/>
        <p:txBody>
          <a:bodyPr/>
          <a:lstStyle/>
          <a:p>
            <a:fld id="{32CD6A23-B9AC-4404-84DE-810EC6B644ED}" type="datetimeFigureOut">
              <a:rPr lang="zh-CN" altLang="en-US" smtClean="0"/>
              <a:t>2018/5/2</a:t>
            </a:fld>
            <a:endParaRPr lang="zh-CN" altLang="en-US"/>
          </a:p>
        </p:txBody>
      </p:sp>
      <p:sp>
        <p:nvSpPr>
          <p:cNvPr id="6" name="页脚占位符 5">
            <a:extLst>
              <a:ext uri="{FF2B5EF4-FFF2-40B4-BE49-F238E27FC236}">
                <a16:creationId xmlns:a16="http://schemas.microsoft.com/office/drawing/2014/main" id="{EAA1E97D-69F5-4D58-8BB6-6034339188A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0BA3A78-6653-4345-987F-A1277344DF1C}"/>
              </a:ext>
            </a:extLst>
          </p:cNvPr>
          <p:cNvSpPr>
            <a:spLocks noGrp="1"/>
          </p:cNvSpPr>
          <p:nvPr>
            <p:ph type="sldNum" sz="quarter" idx="12"/>
          </p:nvPr>
        </p:nvSpPr>
        <p:spPr/>
        <p:txBody>
          <a:body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32865152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F700E7-1801-4417-8184-6D28ED3BED4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6EC3DB55-2155-4DDF-A0C5-C70368D45E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B4DF0C9A-79E3-45FD-906E-9D02994972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A6DFEC5-0188-42E0-A700-CC8D5C50381E}"/>
              </a:ext>
            </a:extLst>
          </p:cNvPr>
          <p:cNvSpPr>
            <a:spLocks noGrp="1"/>
          </p:cNvSpPr>
          <p:nvPr>
            <p:ph type="dt" sz="half" idx="10"/>
          </p:nvPr>
        </p:nvSpPr>
        <p:spPr/>
        <p:txBody>
          <a:bodyPr/>
          <a:lstStyle/>
          <a:p>
            <a:fld id="{32CD6A23-B9AC-4404-84DE-810EC6B644ED}" type="datetimeFigureOut">
              <a:rPr lang="zh-CN" altLang="en-US" smtClean="0"/>
              <a:t>2018/5/2</a:t>
            </a:fld>
            <a:endParaRPr lang="zh-CN" altLang="en-US"/>
          </a:p>
        </p:txBody>
      </p:sp>
      <p:sp>
        <p:nvSpPr>
          <p:cNvPr id="6" name="页脚占位符 5">
            <a:extLst>
              <a:ext uri="{FF2B5EF4-FFF2-40B4-BE49-F238E27FC236}">
                <a16:creationId xmlns:a16="http://schemas.microsoft.com/office/drawing/2014/main" id="{1BF13167-E94A-49A6-A133-9EFE641F021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174B123-36FD-4274-81DB-1A82538C22FE}"/>
              </a:ext>
            </a:extLst>
          </p:cNvPr>
          <p:cNvSpPr>
            <a:spLocks noGrp="1"/>
          </p:cNvSpPr>
          <p:nvPr>
            <p:ph type="sldNum" sz="quarter" idx="12"/>
          </p:nvPr>
        </p:nvSpPr>
        <p:spPr/>
        <p:txBody>
          <a:body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1275729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2A1B0B0-6469-44E7-9216-07A816EBAE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DCAD36D-990F-4A6B-80DF-350381F3F8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9BBBAB4-9A70-4E5D-A6B5-7E79C5335E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CD6A23-B9AC-4404-84DE-810EC6B644ED}" type="datetimeFigureOut">
              <a:rPr lang="zh-CN" altLang="en-US" smtClean="0"/>
              <a:t>2018/5/2</a:t>
            </a:fld>
            <a:endParaRPr lang="zh-CN" altLang="en-US"/>
          </a:p>
        </p:txBody>
      </p:sp>
      <p:sp>
        <p:nvSpPr>
          <p:cNvPr id="5" name="页脚占位符 4">
            <a:extLst>
              <a:ext uri="{FF2B5EF4-FFF2-40B4-BE49-F238E27FC236}">
                <a16:creationId xmlns:a16="http://schemas.microsoft.com/office/drawing/2014/main" id="{993D6B96-236C-4B25-8B47-3E53CAEE13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D51512A-62BF-453B-941C-255911D324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41C5F4-4093-45A3-BF40-23FE7731E67B}" type="slidenum">
              <a:rPr lang="zh-CN" altLang="en-US" smtClean="0"/>
              <a:t>‹#›</a:t>
            </a:fld>
            <a:endParaRPr lang="zh-CN" altLang="en-US"/>
          </a:p>
        </p:txBody>
      </p:sp>
    </p:spTree>
    <p:extLst>
      <p:ext uri="{BB962C8B-B14F-4D97-AF65-F5344CB8AC3E}">
        <p14:creationId xmlns:p14="http://schemas.microsoft.com/office/powerpoint/2010/main" val="35356008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2.w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3.tif"/><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2D09A62-1B45-40F4-B7EB-FE1F156A12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4228" y="1722811"/>
            <a:ext cx="9523543" cy="4285184"/>
          </a:xfrm>
          <a:prstGeom prst="rect">
            <a:avLst/>
          </a:prstGeom>
        </p:spPr>
      </p:pic>
      <p:sp>
        <p:nvSpPr>
          <p:cNvPr id="4" name="文本框 3">
            <a:extLst>
              <a:ext uri="{FF2B5EF4-FFF2-40B4-BE49-F238E27FC236}">
                <a16:creationId xmlns:a16="http://schemas.microsoft.com/office/drawing/2014/main" id="{63750F8E-EFAB-494A-B3C9-BF0D94ED1623}"/>
              </a:ext>
            </a:extLst>
          </p:cNvPr>
          <p:cNvSpPr txBox="1"/>
          <p:nvPr/>
        </p:nvSpPr>
        <p:spPr>
          <a:xfrm>
            <a:off x="5035640" y="985234"/>
            <a:ext cx="1126902" cy="369332"/>
          </a:xfrm>
          <a:prstGeom prst="rect">
            <a:avLst/>
          </a:prstGeom>
          <a:noFill/>
        </p:spPr>
        <p:txBody>
          <a:bodyPr wrap="square" rtlCol="0">
            <a:spAutoFit/>
          </a:bodyPr>
          <a:lstStyle/>
          <a:p>
            <a:r>
              <a:rPr lang="en-US" altLang="zh-CN" dirty="0" err="1"/>
              <a:t>OverFeat</a:t>
            </a:r>
            <a:endParaRPr lang="en-US" altLang="zh-CN" dirty="0"/>
          </a:p>
        </p:txBody>
      </p:sp>
    </p:spTree>
    <p:extLst>
      <p:ext uri="{BB962C8B-B14F-4D97-AF65-F5344CB8AC3E}">
        <p14:creationId xmlns:p14="http://schemas.microsoft.com/office/powerpoint/2010/main" val="1677320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0ABC4C8-95B7-4F23-9753-E3909A22B729}"/>
              </a:ext>
            </a:extLst>
          </p:cNvPr>
          <p:cNvSpPr txBox="1"/>
          <p:nvPr/>
        </p:nvSpPr>
        <p:spPr>
          <a:xfrm>
            <a:off x="1866122" y="998376"/>
            <a:ext cx="7819054" cy="2862322"/>
          </a:xfrm>
          <a:prstGeom prst="rect">
            <a:avLst/>
          </a:prstGeom>
          <a:noFill/>
        </p:spPr>
        <p:txBody>
          <a:bodyPr wrap="square" rtlCol="0">
            <a:spAutoFit/>
          </a:bodyPr>
          <a:lstStyle/>
          <a:p>
            <a:r>
              <a:rPr lang="zh-CN" altLang="en-US" dirty="0"/>
              <a:t>该文章提出了一个可以使用卷积神经网络进行分类、定位和检测三个任务，为了提高检测的可信度，边界框被积累而不是被抑制。</a:t>
            </a:r>
            <a:endParaRPr lang="en-US" altLang="zh-CN" dirty="0"/>
          </a:p>
          <a:p>
            <a:endParaRPr lang="en-US" altLang="zh-CN" dirty="0"/>
          </a:p>
          <a:p>
            <a:endParaRPr lang="en-US" altLang="zh-CN" dirty="0"/>
          </a:p>
          <a:p>
            <a:endParaRPr lang="en-US" altLang="zh-CN" dirty="0"/>
          </a:p>
          <a:p>
            <a:r>
              <a:rPr lang="zh-CN" altLang="en-US" dirty="0"/>
              <a:t>其中网络的</a:t>
            </a:r>
            <a:r>
              <a:rPr lang="en-US" altLang="zh-CN" dirty="0"/>
              <a:t>1</a:t>
            </a:r>
            <a:r>
              <a:rPr lang="zh-CN" altLang="en-US" dirty="0"/>
              <a:t>到</a:t>
            </a:r>
            <a:r>
              <a:rPr lang="en-US" altLang="zh-CN" dirty="0"/>
              <a:t>5</a:t>
            </a:r>
            <a:r>
              <a:rPr lang="zh-CN" altLang="en-US" dirty="0"/>
              <a:t>层可以看作为网络的特征提取层，只需要改变网络后面几层就可以分别实现分类、定位和检测的任务。</a:t>
            </a:r>
            <a:endParaRPr lang="en-US" altLang="zh-CN" dirty="0"/>
          </a:p>
          <a:p>
            <a:endParaRPr lang="en-US" altLang="zh-CN" dirty="0"/>
          </a:p>
          <a:p>
            <a:endParaRPr lang="en-US" altLang="zh-CN" dirty="0"/>
          </a:p>
          <a:p>
            <a:r>
              <a:rPr lang="zh-CN" altLang="en-US" dirty="0"/>
              <a:t>该框架在</a:t>
            </a:r>
            <a:r>
              <a:rPr lang="en-US" altLang="zh-CN" dirty="0"/>
              <a:t>ILSVRC2013</a:t>
            </a:r>
            <a:r>
              <a:rPr lang="zh-CN" altLang="en-US" dirty="0"/>
              <a:t>年中的定位比赛中获得了冠军。</a:t>
            </a:r>
            <a:endParaRPr lang="en-US" altLang="zh-CN" dirty="0"/>
          </a:p>
        </p:txBody>
      </p:sp>
      <p:sp>
        <p:nvSpPr>
          <p:cNvPr id="3" name="文本框 2">
            <a:extLst>
              <a:ext uri="{FF2B5EF4-FFF2-40B4-BE49-F238E27FC236}">
                <a16:creationId xmlns:a16="http://schemas.microsoft.com/office/drawing/2014/main" id="{53BA2766-20CA-49AB-A4A9-CE9B0D4E15E7}"/>
              </a:ext>
            </a:extLst>
          </p:cNvPr>
          <p:cNvSpPr txBox="1"/>
          <p:nvPr/>
        </p:nvSpPr>
        <p:spPr>
          <a:xfrm>
            <a:off x="550506" y="289249"/>
            <a:ext cx="1278294" cy="369332"/>
          </a:xfrm>
          <a:prstGeom prst="rect">
            <a:avLst/>
          </a:prstGeom>
          <a:noFill/>
        </p:spPr>
        <p:txBody>
          <a:bodyPr wrap="square" rtlCol="0">
            <a:spAutoFit/>
          </a:bodyPr>
          <a:lstStyle/>
          <a:p>
            <a:r>
              <a:rPr lang="en-US" altLang="zh-CN" dirty="0"/>
              <a:t>Abstract</a:t>
            </a:r>
            <a:endParaRPr lang="zh-CN" altLang="en-US" dirty="0"/>
          </a:p>
        </p:txBody>
      </p:sp>
    </p:spTree>
    <p:extLst>
      <p:ext uri="{BB962C8B-B14F-4D97-AF65-F5344CB8AC3E}">
        <p14:creationId xmlns:p14="http://schemas.microsoft.com/office/powerpoint/2010/main" val="1272224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D7F3DD3-06F9-419A-A243-E61366A42AD3}"/>
              </a:ext>
            </a:extLst>
          </p:cNvPr>
          <p:cNvSpPr txBox="1"/>
          <p:nvPr/>
        </p:nvSpPr>
        <p:spPr>
          <a:xfrm>
            <a:off x="1184988" y="1464906"/>
            <a:ext cx="8210939" cy="2862322"/>
          </a:xfrm>
          <a:prstGeom prst="rect">
            <a:avLst/>
          </a:prstGeom>
          <a:noFill/>
        </p:spPr>
        <p:txBody>
          <a:bodyPr wrap="square" rtlCol="0">
            <a:spAutoFit/>
          </a:bodyPr>
          <a:lstStyle/>
          <a:p>
            <a:r>
              <a:rPr lang="en-US" altLang="zh-CN" dirty="0" err="1"/>
              <a:t>ConvNets</a:t>
            </a:r>
            <a:r>
              <a:rPr lang="zh-CN" altLang="en-US" dirty="0"/>
              <a:t>卷积神经网络对此类任务的优点是提供了从原始像素到最终分类的端到端的解决方案，这样可以缓解我们手动设计一个合适特征提取器的需求。</a:t>
            </a:r>
            <a:endParaRPr lang="en-US" altLang="zh-CN" dirty="0"/>
          </a:p>
          <a:p>
            <a:endParaRPr lang="en-US" altLang="zh-CN" dirty="0"/>
          </a:p>
          <a:p>
            <a:r>
              <a:rPr lang="zh-CN" altLang="en-US" dirty="0"/>
              <a:t>但相应的劣势也是很明显的，就是使用卷积神经网络我们需要大量的带标签的数据。</a:t>
            </a:r>
            <a:endParaRPr lang="en-US" altLang="zh-CN" dirty="0"/>
          </a:p>
          <a:p>
            <a:endParaRPr lang="en-US" altLang="zh-CN" dirty="0"/>
          </a:p>
          <a:p>
            <a:endParaRPr lang="en-US" altLang="zh-CN" dirty="0"/>
          </a:p>
          <a:p>
            <a:r>
              <a:rPr lang="zh-CN" altLang="en-US" dirty="0"/>
              <a:t>本文是通过训练一个卷积神经网络来同时进行分类、定位和检测这三个任务，同时来增强这些任务的准确度。在定位和检测的时候通过累计预测的边界来进行定位。</a:t>
            </a:r>
          </a:p>
        </p:txBody>
      </p:sp>
    </p:spTree>
    <p:extLst>
      <p:ext uri="{BB962C8B-B14F-4D97-AF65-F5344CB8AC3E}">
        <p14:creationId xmlns:p14="http://schemas.microsoft.com/office/powerpoint/2010/main" val="23643475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7321DBF-AE23-4529-835D-24A6C4090F15}"/>
              </a:ext>
            </a:extLst>
          </p:cNvPr>
          <p:cNvSpPr txBox="1"/>
          <p:nvPr/>
        </p:nvSpPr>
        <p:spPr>
          <a:xfrm>
            <a:off x="2043404" y="531845"/>
            <a:ext cx="8322906" cy="3139321"/>
          </a:xfrm>
          <a:prstGeom prst="rect">
            <a:avLst/>
          </a:prstGeom>
          <a:noFill/>
        </p:spPr>
        <p:txBody>
          <a:bodyPr wrap="square" rtlCol="0">
            <a:spAutoFit/>
          </a:bodyPr>
          <a:lstStyle/>
          <a:p>
            <a:r>
              <a:rPr lang="en-US" altLang="zh-CN" dirty="0" err="1"/>
              <a:t>Imagenet</a:t>
            </a:r>
            <a:r>
              <a:rPr lang="zh-CN" altLang="en-US" dirty="0"/>
              <a:t>数据库中的大部分图片，主要目标物体大致在视野中心并占据了大半个图片，但是物体在图片中的实际尺寸和位置有时候会有很大的差别。</a:t>
            </a:r>
            <a:endParaRPr lang="en-US" altLang="zh-CN" dirty="0"/>
          </a:p>
          <a:p>
            <a:endParaRPr lang="en-US" altLang="zh-CN" dirty="0"/>
          </a:p>
          <a:p>
            <a:endParaRPr lang="en-US" altLang="zh-CN" dirty="0"/>
          </a:p>
          <a:p>
            <a:r>
              <a:rPr lang="zh-CN" altLang="en-US" dirty="0"/>
              <a:t>解决方法：</a:t>
            </a:r>
            <a:endParaRPr lang="en-US" altLang="zh-CN" dirty="0"/>
          </a:p>
          <a:p>
            <a:r>
              <a:rPr lang="en-US" altLang="zh-CN" dirty="0"/>
              <a:t>1</a:t>
            </a:r>
            <a:r>
              <a:rPr lang="zh-CN" altLang="en-US" dirty="0"/>
              <a:t>、采用滑窗的方法，在多个位置使用卷积神经网络，但这中方法会产生多个包含物体可辩别部分的符合条件的窗口，但不能包含整个物体，也不确定物体的中心部分，这会导致分类效果良好但是定位和检测效果较差。</a:t>
            </a:r>
            <a:endParaRPr lang="en-US" altLang="zh-CN" dirty="0"/>
          </a:p>
          <a:p>
            <a:r>
              <a:rPr lang="en-US" altLang="zh-CN" dirty="0"/>
              <a:t>2</a:t>
            </a:r>
            <a:r>
              <a:rPr lang="zh-CN" altLang="en-US" dirty="0"/>
              <a:t>、训练网络不仅生成每个窗口所属类别的概率分布，同时也生成物体相对窗体所处在位置和大小的边框。</a:t>
            </a:r>
            <a:endParaRPr lang="en-US" altLang="zh-CN" dirty="0"/>
          </a:p>
          <a:p>
            <a:r>
              <a:rPr lang="en-US" altLang="zh-CN" dirty="0"/>
              <a:t>3</a:t>
            </a:r>
            <a:r>
              <a:rPr lang="zh-CN" altLang="en-US" dirty="0"/>
              <a:t>、积累在每个位置和尺寸对应类别的置信度。</a:t>
            </a:r>
            <a:endParaRPr lang="en-US" altLang="zh-CN" dirty="0"/>
          </a:p>
        </p:txBody>
      </p:sp>
    </p:spTree>
    <p:extLst>
      <p:ext uri="{BB962C8B-B14F-4D97-AF65-F5344CB8AC3E}">
        <p14:creationId xmlns:p14="http://schemas.microsoft.com/office/powerpoint/2010/main" val="16201926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47837F7-9537-491F-810D-F55FDBF3A3A5}"/>
              </a:ext>
            </a:extLst>
          </p:cNvPr>
          <p:cNvSpPr txBox="1"/>
          <p:nvPr/>
        </p:nvSpPr>
        <p:spPr>
          <a:xfrm>
            <a:off x="1514669" y="1045029"/>
            <a:ext cx="9162662" cy="3416320"/>
          </a:xfrm>
          <a:prstGeom prst="rect">
            <a:avLst/>
          </a:prstGeom>
          <a:noFill/>
        </p:spPr>
        <p:txBody>
          <a:bodyPr wrap="square" rtlCol="0">
            <a:spAutoFit/>
          </a:bodyPr>
          <a:lstStyle/>
          <a:p>
            <a:r>
              <a:rPr lang="zh-CN" altLang="en-US" dirty="0"/>
              <a:t>三大视觉任务简介</a:t>
            </a:r>
            <a:endParaRPr lang="en-US" altLang="zh-CN" dirty="0"/>
          </a:p>
          <a:p>
            <a:r>
              <a:rPr lang="en-US" altLang="zh-CN" dirty="0"/>
              <a:t>1</a:t>
            </a:r>
            <a:r>
              <a:rPr lang="zh-CN" altLang="en-US" dirty="0"/>
              <a:t>、分类，在</a:t>
            </a:r>
            <a:r>
              <a:rPr lang="en-US" altLang="zh-CN" dirty="0"/>
              <a:t>ImageNet</a:t>
            </a:r>
            <a:r>
              <a:rPr lang="zh-CN" altLang="en-US" dirty="0"/>
              <a:t>分类任务中，每一个图像都会被分配一个对应图像中主要物体的标签。对于每张图片我们可以有五个猜测结果，只要其中有一个正确就</a:t>
            </a:r>
            <a:r>
              <a:rPr lang="en-US" altLang="zh-CN" dirty="0"/>
              <a:t>ok</a:t>
            </a:r>
          </a:p>
          <a:p>
            <a:endParaRPr lang="en-US" altLang="zh-CN" dirty="0"/>
          </a:p>
          <a:p>
            <a:r>
              <a:rPr lang="en-US" altLang="zh-CN" dirty="0"/>
              <a:t>2</a:t>
            </a:r>
            <a:r>
              <a:rPr lang="zh-CN" altLang="en-US" dirty="0"/>
              <a:t>、定位：在定位任务中每张图片只有一个物体需要去做定位。对于定位任务同样允许有</a:t>
            </a:r>
            <a:r>
              <a:rPr lang="en-US" altLang="zh-CN" dirty="0"/>
              <a:t>5</a:t>
            </a:r>
            <a:r>
              <a:rPr lang="zh-CN" altLang="en-US" dirty="0"/>
              <a:t>个猜测结果，同时也要返回每隔猜测结果对应的物体边界。交并比要大于</a:t>
            </a:r>
            <a:r>
              <a:rPr lang="en-US" altLang="zh-CN" dirty="0"/>
              <a:t>0.5</a:t>
            </a:r>
            <a:r>
              <a:rPr lang="zh-CN" altLang="en-US" dirty="0"/>
              <a:t>才能算正确，同时分类的结果必须要正确。</a:t>
            </a:r>
            <a:endParaRPr lang="en-US" altLang="zh-CN" dirty="0"/>
          </a:p>
          <a:p>
            <a:endParaRPr lang="en-US" altLang="zh-CN" dirty="0"/>
          </a:p>
          <a:p>
            <a:r>
              <a:rPr lang="en-US" altLang="zh-CN" dirty="0"/>
              <a:t>3</a:t>
            </a:r>
            <a:r>
              <a:rPr lang="zh-CN" altLang="en-US" dirty="0"/>
              <a:t>、检测：在检测任务中一张图片中有好几个物体，需要分辨中其中的所有物体同时也需要对其中的每个物体的边界进行检测，其中每次误检都会受到均值平均精度</a:t>
            </a:r>
            <a:r>
              <a:rPr lang="en-US" altLang="zh-CN" dirty="0"/>
              <a:t>(</a:t>
            </a:r>
            <a:r>
              <a:rPr lang="en-US" altLang="zh-CN" dirty="0" err="1"/>
              <a:t>mAP</a:t>
            </a:r>
            <a:r>
              <a:rPr lang="en-US" altLang="zh-CN" dirty="0"/>
              <a:t>)</a:t>
            </a:r>
            <a:r>
              <a:rPr lang="zh-CN" altLang="en-US" dirty="0"/>
              <a:t>度量的惩罚。</a:t>
            </a:r>
            <a:endParaRPr lang="en-US" altLang="zh-CN" dirty="0"/>
          </a:p>
          <a:p>
            <a:endParaRPr lang="en-US" altLang="zh-CN" dirty="0"/>
          </a:p>
        </p:txBody>
      </p:sp>
    </p:spTree>
    <p:extLst>
      <p:ext uri="{BB962C8B-B14F-4D97-AF65-F5344CB8AC3E}">
        <p14:creationId xmlns:p14="http://schemas.microsoft.com/office/powerpoint/2010/main" val="1915571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0282D9BD-2FDB-446B-805C-40DB41D2CDCB}"/>
              </a:ext>
            </a:extLst>
          </p:cNvPr>
          <p:cNvSpPr txBox="1"/>
          <p:nvPr/>
        </p:nvSpPr>
        <p:spPr>
          <a:xfrm>
            <a:off x="1539551" y="1595535"/>
            <a:ext cx="4556449" cy="3693319"/>
          </a:xfrm>
          <a:prstGeom prst="rect">
            <a:avLst/>
          </a:prstGeom>
          <a:noFill/>
        </p:spPr>
        <p:txBody>
          <a:bodyPr wrap="square" rtlCol="0">
            <a:spAutoFit/>
          </a:bodyPr>
          <a:lstStyle/>
          <a:p>
            <a:r>
              <a:rPr lang="zh-CN" altLang="en-US" dirty="0"/>
              <a:t>采用固定大小的输入，在训练过程中变为多尺度的，对每个图像进行下采样，以便最小尺寸为</a:t>
            </a:r>
            <a:r>
              <a:rPr lang="en-US" altLang="zh-CN" dirty="0"/>
              <a:t>256</a:t>
            </a:r>
            <a:r>
              <a:rPr lang="zh-CN" altLang="en-US" dirty="0"/>
              <a:t>像素。然后随机截取</a:t>
            </a:r>
            <a:r>
              <a:rPr lang="en-US" altLang="zh-CN" dirty="0"/>
              <a:t>5</a:t>
            </a:r>
            <a:r>
              <a:rPr lang="zh-CN" altLang="en-US" dirty="0"/>
              <a:t>个</a:t>
            </a:r>
            <a:r>
              <a:rPr lang="en-US" altLang="zh-CN" dirty="0"/>
              <a:t>221*221</a:t>
            </a:r>
            <a:r>
              <a:rPr lang="zh-CN" altLang="en-US" dirty="0"/>
              <a:t>的图片，然后水平翻转就增加到了</a:t>
            </a:r>
            <a:r>
              <a:rPr lang="en-US" altLang="zh-CN" dirty="0"/>
              <a:t>10</a:t>
            </a:r>
            <a:r>
              <a:rPr lang="zh-CN" altLang="en-US" dirty="0"/>
              <a:t>个。</a:t>
            </a:r>
            <a:endParaRPr lang="en-US" altLang="zh-CN" dirty="0"/>
          </a:p>
          <a:p>
            <a:r>
              <a:rPr lang="en-US" altLang="zh-CN" dirty="0"/>
              <a:t>Mini batch</a:t>
            </a:r>
            <a:r>
              <a:rPr lang="zh-CN" altLang="en-US" dirty="0"/>
              <a:t>为</a:t>
            </a:r>
            <a:r>
              <a:rPr lang="en-US" altLang="zh-CN" dirty="0"/>
              <a:t>128</a:t>
            </a:r>
          </a:p>
          <a:p>
            <a:r>
              <a:rPr lang="zh-CN" altLang="en-US" dirty="0"/>
              <a:t>网络权重值初始化为 </a:t>
            </a:r>
            <a:endParaRPr lang="en-US" altLang="zh-CN" dirty="0"/>
          </a:p>
          <a:p>
            <a:r>
              <a:rPr lang="en-US" altLang="zh-CN" dirty="0"/>
              <a:t>SGD momentum</a:t>
            </a:r>
            <a:r>
              <a:rPr lang="zh-CN" altLang="en-US" dirty="0"/>
              <a:t>为</a:t>
            </a:r>
            <a:r>
              <a:rPr lang="en-US" altLang="zh-CN" dirty="0"/>
              <a:t>0.6</a:t>
            </a:r>
          </a:p>
          <a:p>
            <a:r>
              <a:rPr lang="en-US" altLang="zh-CN" dirty="0"/>
              <a:t>L2 decay</a:t>
            </a:r>
            <a:r>
              <a:rPr lang="zh-CN" altLang="en-US" dirty="0"/>
              <a:t>为</a:t>
            </a:r>
            <a:r>
              <a:rPr lang="en-US" altLang="zh-CN" dirty="0"/>
              <a:t>1e-5</a:t>
            </a:r>
          </a:p>
          <a:p>
            <a:r>
              <a:rPr lang="zh-CN" altLang="en-US" dirty="0"/>
              <a:t>初始学习率为</a:t>
            </a:r>
            <a:r>
              <a:rPr lang="en-US" altLang="zh-CN" dirty="0"/>
              <a:t>0.05</a:t>
            </a:r>
          </a:p>
          <a:p>
            <a:r>
              <a:rPr lang="zh-CN" altLang="en-US" dirty="0"/>
              <a:t>在</a:t>
            </a:r>
            <a:r>
              <a:rPr lang="en-US" altLang="zh-CN" dirty="0"/>
              <a:t>30</a:t>
            </a:r>
            <a:r>
              <a:rPr lang="zh-CN" altLang="en-US" dirty="0"/>
              <a:t>，</a:t>
            </a:r>
            <a:r>
              <a:rPr lang="en-US" altLang="zh-CN" dirty="0"/>
              <a:t>50</a:t>
            </a:r>
            <a:r>
              <a:rPr lang="zh-CN" altLang="en-US" dirty="0"/>
              <a:t>，</a:t>
            </a:r>
            <a:r>
              <a:rPr lang="en-US" altLang="zh-CN" dirty="0"/>
              <a:t>60</a:t>
            </a:r>
            <a:r>
              <a:rPr lang="zh-CN" altLang="en-US" dirty="0"/>
              <a:t>，</a:t>
            </a:r>
            <a:r>
              <a:rPr lang="en-US" altLang="zh-CN" dirty="0"/>
              <a:t>70</a:t>
            </a:r>
            <a:r>
              <a:rPr lang="zh-CN" altLang="en-US" dirty="0"/>
              <a:t>，</a:t>
            </a:r>
            <a:r>
              <a:rPr lang="en-US" altLang="zh-CN" dirty="0"/>
              <a:t>80epoch</a:t>
            </a:r>
            <a:r>
              <a:rPr lang="zh-CN" altLang="en-US" dirty="0"/>
              <a:t>的时候分别减少为原来的</a:t>
            </a:r>
            <a:r>
              <a:rPr lang="en-US" altLang="zh-CN" dirty="0"/>
              <a:t>0.5</a:t>
            </a:r>
          </a:p>
          <a:p>
            <a:r>
              <a:rPr lang="zh-CN" altLang="en-US" dirty="0"/>
              <a:t>在全连接层进行</a:t>
            </a:r>
            <a:r>
              <a:rPr lang="en-US" altLang="zh-CN" dirty="0"/>
              <a:t>0.5</a:t>
            </a:r>
            <a:r>
              <a:rPr lang="zh-CN" altLang="en-US" dirty="0"/>
              <a:t>的</a:t>
            </a:r>
            <a:r>
              <a:rPr lang="en-US" altLang="zh-CN" dirty="0"/>
              <a:t>dropout</a:t>
            </a:r>
          </a:p>
          <a:p>
            <a:r>
              <a:rPr lang="zh-CN" altLang="en-US" dirty="0"/>
              <a:t>                                 </a:t>
            </a:r>
          </a:p>
        </p:txBody>
      </p:sp>
      <p:graphicFrame>
        <p:nvGraphicFramePr>
          <p:cNvPr id="3" name="对象 2">
            <a:extLst>
              <a:ext uri="{FF2B5EF4-FFF2-40B4-BE49-F238E27FC236}">
                <a16:creationId xmlns:a16="http://schemas.microsoft.com/office/drawing/2014/main" id="{95282438-7C53-4E1E-A6F3-A8469502D3E0}"/>
              </a:ext>
            </a:extLst>
          </p:cNvPr>
          <p:cNvGraphicFramePr>
            <a:graphicFrameLocks noChangeAspect="1"/>
          </p:cNvGraphicFramePr>
          <p:nvPr>
            <p:extLst>
              <p:ext uri="{D42A27DB-BD31-4B8C-83A1-F6EECF244321}">
                <p14:modId xmlns:p14="http://schemas.microsoft.com/office/powerpoint/2010/main" val="1125995466"/>
              </p:ext>
            </p:extLst>
          </p:nvPr>
        </p:nvGraphicFramePr>
        <p:xfrm>
          <a:off x="3910179" y="2928498"/>
          <a:ext cx="2185821" cy="421363"/>
        </p:xfrm>
        <a:graphic>
          <a:graphicData uri="http://schemas.openxmlformats.org/presentationml/2006/ole">
            <mc:AlternateContent xmlns:mc="http://schemas.openxmlformats.org/markup-compatibility/2006">
              <mc:Choice xmlns:v="urn:schemas-microsoft-com:vml" Requires="v">
                <p:oleObj spid="_x0000_s1027" name="Equation" r:id="rId3" imgW="1054080" imgH="203040" progId="Equation.DSMT4">
                  <p:embed/>
                </p:oleObj>
              </mc:Choice>
              <mc:Fallback>
                <p:oleObj name="Equation" r:id="rId3" imgW="1054080" imgH="203040" progId="Equation.DSMT4">
                  <p:embed/>
                  <p:pic>
                    <p:nvPicPr>
                      <p:cNvPr id="0" name=""/>
                      <p:cNvPicPr/>
                      <p:nvPr/>
                    </p:nvPicPr>
                    <p:blipFill>
                      <a:blip r:embed="rId4"/>
                      <a:stretch>
                        <a:fillRect/>
                      </a:stretch>
                    </p:blipFill>
                    <p:spPr>
                      <a:xfrm>
                        <a:off x="3910179" y="2928498"/>
                        <a:ext cx="2185821" cy="421363"/>
                      </a:xfrm>
                      <a:prstGeom prst="rect">
                        <a:avLst/>
                      </a:prstGeom>
                    </p:spPr>
                  </p:pic>
                </p:oleObj>
              </mc:Fallback>
            </mc:AlternateContent>
          </a:graphicData>
        </a:graphic>
      </p:graphicFrame>
    </p:spTree>
    <p:extLst>
      <p:ext uri="{BB962C8B-B14F-4D97-AF65-F5344CB8AC3E}">
        <p14:creationId xmlns:p14="http://schemas.microsoft.com/office/powerpoint/2010/main" val="1551033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5841F92-E4B7-4E6B-BECD-4BCEE5F3DD23}"/>
              </a:ext>
            </a:extLst>
          </p:cNvPr>
          <p:cNvSpPr txBox="1"/>
          <p:nvPr/>
        </p:nvSpPr>
        <p:spPr>
          <a:xfrm>
            <a:off x="2146041" y="1278294"/>
            <a:ext cx="5038530" cy="1754326"/>
          </a:xfrm>
          <a:prstGeom prst="rect">
            <a:avLst/>
          </a:prstGeom>
          <a:noFill/>
        </p:spPr>
        <p:txBody>
          <a:bodyPr wrap="square" rtlCol="0">
            <a:spAutoFit/>
          </a:bodyPr>
          <a:lstStyle/>
          <a:p>
            <a:r>
              <a:rPr lang="zh-CN" altLang="en-US" dirty="0"/>
              <a:t>和</a:t>
            </a:r>
            <a:r>
              <a:rPr lang="en-US" altLang="zh-CN" dirty="0" err="1"/>
              <a:t>AlexNet</a:t>
            </a:r>
            <a:r>
              <a:rPr lang="zh-CN" altLang="en-US" dirty="0"/>
              <a:t>不同的地方是“</a:t>
            </a:r>
            <a:endParaRPr lang="en-US" altLang="zh-CN" dirty="0"/>
          </a:p>
          <a:p>
            <a:r>
              <a:rPr lang="en-US" altLang="zh-CN" dirty="0"/>
              <a:t>1</a:t>
            </a:r>
            <a:r>
              <a:rPr lang="zh-CN" altLang="en-US" dirty="0"/>
              <a:t>、没有采用局部响应归一化层</a:t>
            </a:r>
            <a:endParaRPr lang="en-US" altLang="zh-CN" dirty="0"/>
          </a:p>
          <a:p>
            <a:r>
              <a:rPr lang="en-US" altLang="zh-CN" dirty="0"/>
              <a:t>2</a:t>
            </a:r>
            <a:r>
              <a:rPr lang="zh-CN" altLang="en-US" dirty="0"/>
              <a:t>、没有使用</a:t>
            </a:r>
            <a:r>
              <a:rPr lang="en-US" altLang="zh-CN" dirty="0"/>
              <a:t>overlapping pooling</a:t>
            </a:r>
            <a:r>
              <a:rPr lang="zh-CN" altLang="en-US" dirty="0"/>
              <a:t>，池化区域不重合</a:t>
            </a:r>
            <a:endParaRPr lang="en-US" altLang="zh-CN" dirty="0"/>
          </a:p>
          <a:p>
            <a:r>
              <a:rPr lang="en-US" altLang="zh-CN" dirty="0"/>
              <a:t>3</a:t>
            </a:r>
            <a:r>
              <a:rPr lang="zh-CN" altLang="en-US" dirty="0"/>
              <a:t>、第一层和第二层使用了较小的步长，原来是</a:t>
            </a:r>
            <a:r>
              <a:rPr lang="en-US" altLang="zh-CN" dirty="0"/>
              <a:t>4</a:t>
            </a:r>
            <a:r>
              <a:rPr lang="zh-CN" altLang="en-US" dirty="0"/>
              <a:t>，现在是</a:t>
            </a:r>
            <a:r>
              <a:rPr lang="en-US" altLang="zh-CN" dirty="0"/>
              <a:t>2</a:t>
            </a:r>
            <a:r>
              <a:rPr lang="zh-CN" altLang="en-US" dirty="0"/>
              <a:t>。步长越大速度越快，但是有损精度。</a:t>
            </a:r>
          </a:p>
        </p:txBody>
      </p:sp>
    </p:spTree>
    <p:extLst>
      <p:ext uri="{BB962C8B-B14F-4D97-AF65-F5344CB8AC3E}">
        <p14:creationId xmlns:p14="http://schemas.microsoft.com/office/powerpoint/2010/main" val="3347912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3A9EE3FF-2BF1-455A-A24B-695CD89D607A}"/>
              </a:ext>
            </a:extLst>
          </p:cNvPr>
          <p:cNvSpPr txBox="1"/>
          <p:nvPr/>
        </p:nvSpPr>
        <p:spPr>
          <a:xfrm>
            <a:off x="817808" y="360608"/>
            <a:ext cx="1667815" cy="369332"/>
          </a:xfrm>
          <a:prstGeom prst="rect">
            <a:avLst/>
          </a:prstGeom>
          <a:noFill/>
        </p:spPr>
        <p:txBody>
          <a:bodyPr wrap="square" rtlCol="0">
            <a:spAutoFit/>
          </a:bodyPr>
          <a:lstStyle/>
          <a:p>
            <a:r>
              <a:rPr lang="zh-CN" altLang="en-US" dirty="0"/>
              <a:t>模型结构</a:t>
            </a:r>
            <a:endParaRPr lang="en-US" altLang="zh-CN" dirty="0"/>
          </a:p>
        </p:txBody>
      </p:sp>
      <p:pic>
        <p:nvPicPr>
          <p:cNvPr id="4" name="图片 3">
            <a:extLst>
              <a:ext uri="{FF2B5EF4-FFF2-40B4-BE49-F238E27FC236}">
                <a16:creationId xmlns:a16="http://schemas.microsoft.com/office/drawing/2014/main" id="{91611C84-0222-4E20-AE1D-3744772AD0E0}"/>
              </a:ext>
            </a:extLst>
          </p:cNvPr>
          <p:cNvPicPr>
            <a:picLocks noChangeAspect="1"/>
          </p:cNvPicPr>
          <p:nvPr/>
        </p:nvPicPr>
        <p:blipFill rotWithShape="1">
          <a:blip r:embed="rId2">
            <a:extLst>
              <a:ext uri="{28A0092B-C50C-407E-A947-70E740481C1C}">
                <a14:useLocalDpi xmlns:a14="http://schemas.microsoft.com/office/drawing/2010/main" val="0"/>
              </a:ext>
            </a:extLst>
          </a:blip>
          <a:srcRect l="1760" t="2825" r="2177" b="6114"/>
          <a:stretch/>
        </p:blipFill>
        <p:spPr>
          <a:xfrm>
            <a:off x="3523697" y="1255689"/>
            <a:ext cx="7054969" cy="1759273"/>
          </a:xfrm>
          <a:prstGeom prst="rect">
            <a:avLst/>
          </a:prstGeom>
        </p:spPr>
      </p:pic>
      <p:pic>
        <p:nvPicPr>
          <p:cNvPr id="6" name="图片 5">
            <a:extLst>
              <a:ext uri="{FF2B5EF4-FFF2-40B4-BE49-F238E27FC236}">
                <a16:creationId xmlns:a16="http://schemas.microsoft.com/office/drawing/2014/main" id="{279C2E99-099E-4F4F-94AC-0F2685BDD70D}"/>
              </a:ext>
            </a:extLst>
          </p:cNvPr>
          <p:cNvPicPr>
            <a:picLocks noChangeAspect="1"/>
          </p:cNvPicPr>
          <p:nvPr/>
        </p:nvPicPr>
        <p:blipFill rotWithShape="1">
          <a:blip r:embed="rId3">
            <a:extLst>
              <a:ext uri="{28A0092B-C50C-407E-A947-70E740481C1C}">
                <a14:useLocalDpi xmlns:a14="http://schemas.microsoft.com/office/drawing/2010/main" val="0"/>
              </a:ext>
            </a:extLst>
          </a:blip>
          <a:srcRect r="2286" b="6304"/>
          <a:stretch/>
        </p:blipFill>
        <p:spPr>
          <a:xfrm>
            <a:off x="3477293" y="3226501"/>
            <a:ext cx="7073305" cy="1622395"/>
          </a:xfrm>
          <a:prstGeom prst="rect">
            <a:avLst/>
          </a:prstGeom>
        </p:spPr>
      </p:pic>
      <p:sp>
        <p:nvSpPr>
          <p:cNvPr id="7" name="文本框 6">
            <a:extLst>
              <a:ext uri="{FF2B5EF4-FFF2-40B4-BE49-F238E27FC236}">
                <a16:creationId xmlns:a16="http://schemas.microsoft.com/office/drawing/2014/main" id="{C7A1F22F-0AED-4A5C-BBF1-4D4717EF8654}"/>
              </a:ext>
            </a:extLst>
          </p:cNvPr>
          <p:cNvSpPr txBox="1"/>
          <p:nvPr/>
        </p:nvSpPr>
        <p:spPr>
          <a:xfrm>
            <a:off x="1532586" y="1493949"/>
            <a:ext cx="1210614" cy="369332"/>
          </a:xfrm>
          <a:prstGeom prst="rect">
            <a:avLst/>
          </a:prstGeom>
          <a:noFill/>
        </p:spPr>
        <p:txBody>
          <a:bodyPr wrap="square" rtlCol="0">
            <a:spAutoFit/>
          </a:bodyPr>
          <a:lstStyle/>
          <a:p>
            <a:r>
              <a:rPr lang="zh-CN" altLang="en-US" dirty="0"/>
              <a:t>快速模型</a:t>
            </a:r>
          </a:p>
        </p:txBody>
      </p:sp>
      <p:sp>
        <p:nvSpPr>
          <p:cNvPr id="8" name="文本框 7">
            <a:extLst>
              <a:ext uri="{FF2B5EF4-FFF2-40B4-BE49-F238E27FC236}">
                <a16:creationId xmlns:a16="http://schemas.microsoft.com/office/drawing/2014/main" id="{B1698CE8-508E-495E-8A94-FEA3ECB79999}"/>
              </a:ext>
            </a:extLst>
          </p:cNvPr>
          <p:cNvSpPr txBox="1"/>
          <p:nvPr/>
        </p:nvSpPr>
        <p:spPr>
          <a:xfrm>
            <a:off x="1651715" y="4037698"/>
            <a:ext cx="1210614" cy="369332"/>
          </a:xfrm>
          <a:prstGeom prst="rect">
            <a:avLst/>
          </a:prstGeom>
          <a:noFill/>
        </p:spPr>
        <p:txBody>
          <a:bodyPr wrap="square" rtlCol="0">
            <a:spAutoFit/>
          </a:bodyPr>
          <a:lstStyle/>
          <a:p>
            <a:r>
              <a:rPr lang="zh-CN" altLang="en-US" dirty="0"/>
              <a:t>精准模型</a:t>
            </a:r>
          </a:p>
        </p:txBody>
      </p:sp>
      <p:sp>
        <p:nvSpPr>
          <p:cNvPr id="9" name="文本框 8">
            <a:extLst>
              <a:ext uri="{FF2B5EF4-FFF2-40B4-BE49-F238E27FC236}">
                <a16:creationId xmlns:a16="http://schemas.microsoft.com/office/drawing/2014/main" id="{EDB3E8D8-E921-42FD-87DE-5096077971D6}"/>
              </a:ext>
            </a:extLst>
          </p:cNvPr>
          <p:cNvSpPr txBox="1"/>
          <p:nvPr/>
        </p:nvSpPr>
        <p:spPr>
          <a:xfrm>
            <a:off x="1212980" y="4848896"/>
            <a:ext cx="6671387" cy="1200329"/>
          </a:xfrm>
          <a:prstGeom prst="rect">
            <a:avLst/>
          </a:prstGeom>
          <a:noFill/>
        </p:spPr>
        <p:txBody>
          <a:bodyPr wrap="square" rtlCol="0">
            <a:spAutoFit/>
          </a:bodyPr>
          <a:lstStyle/>
          <a:p>
            <a:r>
              <a:rPr lang="zh-CN" altLang="en-US" dirty="0"/>
              <a:t>快速模型和精准模型的区别在于第一层卷积所用的卷积核变小了，同时卷积的步长变小了，步骤由原来的</a:t>
            </a:r>
            <a:r>
              <a:rPr lang="en-US" altLang="zh-CN" dirty="0"/>
              <a:t>8</a:t>
            </a:r>
            <a:r>
              <a:rPr lang="zh-CN" altLang="en-US" dirty="0"/>
              <a:t>步变为</a:t>
            </a:r>
            <a:r>
              <a:rPr lang="en-US" altLang="zh-CN" dirty="0"/>
              <a:t>9</a:t>
            </a:r>
            <a:r>
              <a:rPr lang="zh-CN" altLang="en-US" dirty="0"/>
              <a:t>步，第五层卷积之后多了一步，</a:t>
            </a:r>
            <a:r>
              <a:rPr lang="en-US" altLang="zh-CN" dirty="0"/>
              <a:t>offset max pooling</a:t>
            </a:r>
            <a:r>
              <a:rPr lang="zh-CN" altLang="en-US" dirty="0"/>
              <a:t>，另外他们的</a:t>
            </a:r>
            <a:r>
              <a:rPr lang="en-US" altLang="zh-CN" dirty="0"/>
              <a:t>feature map</a:t>
            </a:r>
            <a:r>
              <a:rPr lang="zh-CN" altLang="en-US" dirty="0"/>
              <a:t>不一样</a:t>
            </a:r>
          </a:p>
        </p:txBody>
      </p:sp>
      <p:sp>
        <p:nvSpPr>
          <p:cNvPr id="10" name="矩形 9">
            <a:extLst>
              <a:ext uri="{FF2B5EF4-FFF2-40B4-BE49-F238E27FC236}">
                <a16:creationId xmlns:a16="http://schemas.microsoft.com/office/drawing/2014/main" id="{BA906426-D40C-4434-B17A-B3DFD8B12BD3}"/>
              </a:ext>
            </a:extLst>
          </p:cNvPr>
          <p:cNvSpPr/>
          <p:nvPr/>
        </p:nvSpPr>
        <p:spPr>
          <a:xfrm>
            <a:off x="5756988" y="2705878"/>
            <a:ext cx="746449" cy="38255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箭头连接符 11">
            <a:extLst>
              <a:ext uri="{FF2B5EF4-FFF2-40B4-BE49-F238E27FC236}">
                <a16:creationId xmlns:a16="http://schemas.microsoft.com/office/drawing/2014/main" id="{9AB15C9A-811C-488C-A9FF-F5B1649710BF}"/>
              </a:ext>
            </a:extLst>
          </p:cNvPr>
          <p:cNvCxnSpPr>
            <a:stCxn id="10" idx="0"/>
          </p:cNvCxnSpPr>
          <p:nvPr/>
        </p:nvCxnSpPr>
        <p:spPr>
          <a:xfrm flipV="1">
            <a:off x="6130213" y="593387"/>
            <a:ext cx="844519" cy="21124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7879698C-A389-4D9A-AEED-C492B0E41955}"/>
              </a:ext>
            </a:extLst>
          </p:cNvPr>
          <p:cNvSpPr txBox="1"/>
          <p:nvPr/>
        </p:nvSpPr>
        <p:spPr>
          <a:xfrm>
            <a:off x="7354111" y="291830"/>
            <a:ext cx="1916349" cy="369332"/>
          </a:xfrm>
          <a:prstGeom prst="rect">
            <a:avLst/>
          </a:prstGeom>
          <a:noFill/>
        </p:spPr>
        <p:txBody>
          <a:bodyPr wrap="square" rtlCol="0">
            <a:spAutoFit/>
          </a:bodyPr>
          <a:lstStyle/>
          <a:p>
            <a:r>
              <a:rPr lang="zh-CN" altLang="en-US" b="1" dirty="0">
                <a:solidFill>
                  <a:srgbClr val="FF0000"/>
                </a:solidFill>
              </a:rPr>
              <a:t>应该是</a:t>
            </a:r>
            <a:r>
              <a:rPr lang="en-US" altLang="zh-CN" b="1" dirty="0">
                <a:solidFill>
                  <a:srgbClr val="FF0000"/>
                </a:solidFill>
              </a:rPr>
              <a:t>28×28</a:t>
            </a:r>
            <a:endParaRPr lang="zh-CN" altLang="en-US" b="1" dirty="0">
              <a:solidFill>
                <a:srgbClr val="FF0000"/>
              </a:solidFill>
            </a:endParaRPr>
          </a:p>
        </p:txBody>
      </p:sp>
      <p:pic>
        <p:nvPicPr>
          <p:cNvPr id="15" name="图片 14">
            <a:extLst>
              <a:ext uri="{FF2B5EF4-FFF2-40B4-BE49-F238E27FC236}">
                <a16:creationId xmlns:a16="http://schemas.microsoft.com/office/drawing/2014/main" id="{AAEDDAED-8805-41BD-95D2-81CA2FCD03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57902" y="184245"/>
            <a:ext cx="2434701" cy="522425"/>
          </a:xfrm>
          <a:prstGeom prst="rect">
            <a:avLst/>
          </a:prstGeom>
        </p:spPr>
      </p:pic>
    </p:spTree>
    <p:extLst>
      <p:ext uri="{BB962C8B-B14F-4D97-AF65-F5344CB8AC3E}">
        <p14:creationId xmlns:p14="http://schemas.microsoft.com/office/powerpoint/2010/main" val="3133210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2162B86-0B27-4FFB-BFA3-E5E06E003147}"/>
              </a:ext>
            </a:extLst>
          </p:cNvPr>
          <p:cNvSpPr/>
          <p:nvPr/>
        </p:nvSpPr>
        <p:spPr>
          <a:xfrm>
            <a:off x="230768" y="351844"/>
            <a:ext cx="4788490" cy="369332"/>
          </a:xfrm>
          <a:prstGeom prst="rect">
            <a:avLst/>
          </a:prstGeom>
        </p:spPr>
        <p:txBody>
          <a:bodyPr wrap="none">
            <a:spAutoFit/>
          </a:bodyPr>
          <a:lstStyle/>
          <a:p>
            <a:r>
              <a:rPr lang="en-US" altLang="zh-CN" b="1" dirty="0">
                <a:solidFill>
                  <a:srgbClr val="444444"/>
                </a:solidFill>
                <a:latin typeface="Open Sans" panose="020B0606030504020204" pitchFamily="34" charset="0"/>
              </a:rPr>
              <a:t> Multi-Scale Classification </a:t>
            </a:r>
            <a:r>
              <a:rPr lang="zh-CN" altLang="en-US" b="1" dirty="0">
                <a:solidFill>
                  <a:srgbClr val="444444"/>
                </a:solidFill>
                <a:latin typeface="Open Sans" panose="020B0606030504020204" pitchFamily="34" charset="0"/>
              </a:rPr>
              <a:t>多尺度的分类方法</a:t>
            </a:r>
            <a:endParaRPr lang="zh-CN" altLang="en-US" dirty="0"/>
          </a:p>
        </p:txBody>
      </p:sp>
      <p:sp>
        <p:nvSpPr>
          <p:cNvPr id="3" name="矩形 2">
            <a:extLst>
              <a:ext uri="{FF2B5EF4-FFF2-40B4-BE49-F238E27FC236}">
                <a16:creationId xmlns:a16="http://schemas.microsoft.com/office/drawing/2014/main" id="{44B6D604-E84E-4F79-9EC1-C1395A36E232}"/>
              </a:ext>
            </a:extLst>
          </p:cNvPr>
          <p:cNvSpPr/>
          <p:nvPr/>
        </p:nvSpPr>
        <p:spPr>
          <a:xfrm>
            <a:off x="1685731" y="1783807"/>
            <a:ext cx="6096000" cy="1200329"/>
          </a:xfrm>
          <a:prstGeom prst="rect">
            <a:avLst/>
          </a:prstGeom>
        </p:spPr>
        <p:txBody>
          <a:bodyPr>
            <a:spAutoFit/>
          </a:bodyPr>
          <a:lstStyle/>
          <a:p>
            <a:r>
              <a:rPr lang="zh-CN" altLang="en-US" dirty="0">
                <a:solidFill>
                  <a:srgbClr val="444444"/>
                </a:solidFill>
                <a:latin typeface="Open Sans" panose="020B0606030504020204" pitchFamily="34" charset="0"/>
              </a:rPr>
              <a:t>把一个图像分为四个角和中间这样的五个分视图，再水平翻转，变为</a:t>
            </a:r>
            <a:r>
              <a:rPr lang="en-US" altLang="zh-CN" dirty="0">
                <a:solidFill>
                  <a:srgbClr val="444444"/>
                </a:solidFill>
                <a:latin typeface="Open Sans" panose="020B0606030504020204" pitchFamily="34" charset="0"/>
              </a:rPr>
              <a:t>10-view</a:t>
            </a:r>
            <a:r>
              <a:rPr lang="zh-CN" altLang="en-US" dirty="0">
                <a:solidFill>
                  <a:srgbClr val="444444"/>
                </a:solidFill>
                <a:latin typeface="Open Sans" panose="020B0606030504020204" pitchFamily="34" charset="0"/>
              </a:rPr>
              <a:t>，最后投票求平均。但是，这种方法会忽略掉图片的很多区域，并且当选取的部分视图重叠的时候，计算会变得冗余。</a:t>
            </a:r>
            <a:endParaRPr lang="zh-CN" altLang="en-US" dirty="0"/>
          </a:p>
        </p:txBody>
      </p:sp>
    </p:spTree>
    <p:extLst>
      <p:ext uri="{BB962C8B-B14F-4D97-AF65-F5344CB8AC3E}">
        <p14:creationId xmlns:p14="http://schemas.microsoft.com/office/powerpoint/2010/main" val="15249212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1126</TotalTime>
  <Words>777</Words>
  <Application>Microsoft Office PowerPoint</Application>
  <PresentationFormat>宽屏</PresentationFormat>
  <Paragraphs>49</Paragraphs>
  <Slides>9</Slides>
  <Notes>0</Notes>
  <HiddenSlides>0</HiddenSlides>
  <MMClips>0</MMClips>
  <ScaleCrop>false</ScaleCrop>
  <HeadingPairs>
    <vt:vector size="8" baseType="variant">
      <vt:variant>
        <vt:lpstr>已用的字体</vt:lpstr>
      </vt:variant>
      <vt:variant>
        <vt:i4>4</vt:i4>
      </vt:variant>
      <vt:variant>
        <vt:lpstr>主题</vt:lpstr>
      </vt:variant>
      <vt:variant>
        <vt:i4>1</vt:i4>
      </vt:variant>
      <vt:variant>
        <vt:lpstr>嵌入 OLE 服务器</vt:lpstr>
      </vt:variant>
      <vt:variant>
        <vt:i4>1</vt:i4>
      </vt:variant>
      <vt:variant>
        <vt:lpstr>幻灯片标题</vt:lpstr>
      </vt:variant>
      <vt:variant>
        <vt:i4>9</vt:i4>
      </vt:variant>
    </vt:vector>
  </HeadingPairs>
  <TitlesOfParts>
    <vt:vector size="15" baseType="lpstr">
      <vt:lpstr>等线</vt:lpstr>
      <vt:lpstr>等线 Light</vt:lpstr>
      <vt:lpstr>Arial</vt:lpstr>
      <vt:lpstr>Open Sans</vt:lpstr>
      <vt:lpstr>Office 主题​​</vt:lpstr>
      <vt:lpstr>MathType 6.0 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yupeifengyannis@foxmail.com</dc:creator>
  <cp:lastModifiedBy>yupeifengyannis@foxmail.com</cp:lastModifiedBy>
  <cp:revision>11</cp:revision>
  <dcterms:created xsi:type="dcterms:W3CDTF">2018-05-02T05:52:09Z</dcterms:created>
  <dcterms:modified xsi:type="dcterms:W3CDTF">2018-05-03T00:40:52Z</dcterms:modified>
</cp:coreProperties>
</file>

<file path=docProps/thumbnail.jpeg>
</file>